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60" r:id="rId6"/>
    <p:sldId id="355" r:id="rId7"/>
    <p:sldId id="390" r:id="rId8"/>
    <p:sldId id="364" r:id="rId9"/>
    <p:sldId id="383" r:id="rId10"/>
    <p:sldId id="384" r:id="rId11"/>
    <p:sldId id="385" r:id="rId12"/>
    <p:sldId id="386" r:id="rId13"/>
    <p:sldId id="387" r:id="rId14"/>
    <p:sldId id="271" r:id="rId15"/>
  </p:sldIdLst>
  <p:sldSz cx="12192000" cy="6858000"/>
  <p:notesSz cx="12192000" cy="6858000"/>
  <p:custDataLst>
    <p:tags r:id="rId1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4" userDrawn="1">
          <p15:clr>
            <a:srgbClr val="A4A3A4"/>
          </p15:clr>
        </p15:guide>
        <p15:guide id="2" pos="20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howGuides="1">
      <p:cViewPr varScale="1">
        <p:scale>
          <a:sx n="104" d="100"/>
          <a:sy n="104" d="100"/>
        </p:scale>
        <p:origin x="76" y="136"/>
      </p:cViewPr>
      <p:guideLst>
        <p:guide orient="horz" pos="2784"/>
        <p:guide pos="20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43948-AF5A-4567-B3D5-1E5598DED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44765-F6F7-474A-AE09-11A998BE5A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9" Type="http://schemas.openxmlformats.org/officeDocument/2006/relationships/notesSlide" Target="../notesSlides/notesSlide1.xml"/><Relationship Id="rId18" Type="http://schemas.openxmlformats.org/officeDocument/2006/relationships/slideLayout" Target="../slideLayouts/slideLayout5.xml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jpeg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jpeg"/><Relationship Id="rId11" Type="http://schemas.openxmlformats.org/officeDocument/2006/relationships/image" Target="../media/image11.jpeg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6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7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39.png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3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4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45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12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113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6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117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0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1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23" name="object 14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124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7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8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20"/>
          <p:cNvSpPr txBox="1"/>
          <p:nvPr/>
        </p:nvSpPr>
        <p:spPr>
          <a:xfrm>
            <a:off x="1083055" y="107137"/>
            <a:ext cx="22161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2200" spc="-4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22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28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22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30" name="object 21"/>
          <p:cNvSpPr txBox="1"/>
          <p:nvPr/>
        </p:nvSpPr>
        <p:spPr>
          <a:xfrm>
            <a:off x="9697973" y="11281"/>
            <a:ext cx="1774825" cy="8318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 </a:t>
            </a:r>
            <a:r>
              <a:rPr sz="1800" spc="-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1" name="object 22"/>
          <p:cNvGrpSpPr/>
          <p:nvPr/>
        </p:nvGrpSpPr>
        <p:grpSpPr>
          <a:xfrm>
            <a:off x="-89" y="986027"/>
            <a:ext cx="12192216" cy="4490085"/>
            <a:chOff x="-89" y="986027"/>
            <a:chExt cx="12192216" cy="4490085"/>
          </a:xfrm>
        </p:grpSpPr>
        <p:sp>
          <p:nvSpPr>
            <p:cNvPr id="132" name="object 23"/>
            <p:cNvSpPr/>
            <p:nvPr/>
          </p:nvSpPr>
          <p:spPr>
            <a:xfrm>
              <a:off x="0" y="986027"/>
              <a:ext cx="12192000" cy="4490085"/>
            </a:xfrm>
            <a:custGeom>
              <a:avLst/>
              <a:gdLst/>
              <a:ahLst/>
              <a:cxnLst/>
              <a:rect l="l" t="t" r="r" b="b"/>
              <a:pathLst>
                <a:path w="12192000" h="4490085">
                  <a:moveTo>
                    <a:pt x="12192000" y="0"/>
                  </a:moveTo>
                  <a:lnTo>
                    <a:pt x="0" y="0"/>
                  </a:lnTo>
                  <a:lnTo>
                    <a:pt x="0" y="4489704"/>
                  </a:lnTo>
                  <a:lnTo>
                    <a:pt x="12192000" y="44897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24"/>
            <p:cNvSpPr/>
            <p:nvPr/>
          </p:nvSpPr>
          <p:spPr>
            <a:xfrm>
              <a:off x="-89" y="1187195"/>
              <a:ext cx="12192216" cy="1047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26"/>
            <p:cNvSpPr/>
            <p:nvPr/>
          </p:nvSpPr>
          <p:spPr>
            <a:xfrm>
              <a:off x="4204716" y="1406651"/>
              <a:ext cx="585977" cy="78714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28"/>
            <p:cNvSpPr/>
            <p:nvPr/>
          </p:nvSpPr>
          <p:spPr>
            <a:xfrm>
              <a:off x="7092696" y="1406651"/>
              <a:ext cx="585977" cy="78714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6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8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37"/>
          <p:cNvSpPr txBox="1"/>
          <p:nvPr/>
        </p:nvSpPr>
        <p:spPr>
          <a:xfrm>
            <a:off x="8092730" y="5917876"/>
            <a:ext cx="35382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 </a:t>
            </a:r>
            <a:r>
              <a:rPr lang="en-US"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Y</a:t>
            </a:r>
            <a:r>
              <a:rPr lang="en-US" altLang="zh-CN" sz="2400" b="1" spc="-25" dirty="0" err="1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ang</a:t>
            </a:r>
            <a:r>
              <a:rPr lang="en-US" altLang="zh-CN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Hu</a:t>
            </a:r>
            <a:endParaRPr lang="en-US" sz="2400" b="1" spc="-25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3" name="object 38"/>
          <p:cNvSpPr txBox="1"/>
          <p:nvPr/>
        </p:nvSpPr>
        <p:spPr>
          <a:xfrm>
            <a:off x="-121921" y="1218903"/>
            <a:ext cx="12435839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0" algn="ctr" fontAlgn="auto">
              <a:lnSpc>
                <a:spcPct val="100000"/>
              </a:lnSpc>
              <a:spcBef>
                <a:spcPts val="0"/>
              </a:spcBef>
            </a:pPr>
            <a:r>
              <a:rPr lang="en-US" altLang="zh-CN" sz="28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SynGR：Cross-Modal Synergy for Generative Recommendation</a:t>
            </a:r>
            <a:endParaRPr lang="en-US" altLang="zh-CN" sz="2800" b="1" dirty="0">
              <a:solidFill>
                <a:srgbClr val="1F4E79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4" name="object 39"/>
          <p:cNvSpPr txBox="1"/>
          <p:nvPr/>
        </p:nvSpPr>
        <p:spPr>
          <a:xfrm>
            <a:off x="8159115" y="5118735"/>
            <a:ext cx="3597275" cy="381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—</a:t>
            </a:r>
            <a:r>
              <a:rPr lang="en-US" altLang="zh-CN" sz="24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—</a:t>
            </a:r>
            <a:r>
              <a:rPr lang="zh-CN" altLang="en-US" sz="24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 </a:t>
            </a:r>
            <a:r>
              <a:rPr lang="en-US" altLang="zh-CN" sz="24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ICML</a:t>
            </a:r>
            <a:r>
              <a:rPr lang="en-US" sz="2400" b="1" spc="150" dirty="0">
                <a:solidFill>
                  <a:srgbClr val="1F4E79"/>
                </a:solidFill>
                <a:latin typeface="Noto Sans Mono CJK HK"/>
                <a:cs typeface="Noto Sans Mono CJK HK"/>
              </a:rPr>
              <a:t>_</a:t>
            </a:r>
            <a:r>
              <a:rPr lang="en-US" sz="2400" b="1" spc="5" dirty="0">
                <a:solidFill>
                  <a:srgbClr val="1F4E79"/>
                </a:solidFill>
                <a:latin typeface="Noto Sans Mono CJK HK"/>
                <a:cs typeface="Noto Sans Mono CJK HK"/>
              </a:rPr>
              <a:t>2026</a:t>
            </a:r>
            <a:endParaRPr lang="en-US" sz="2400" dirty="0">
              <a:latin typeface="Noto Sans Mono CJK HK"/>
              <a:cs typeface="Noto Sans Mono CJK HK"/>
            </a:endParaRPr>
          </a:p>
        </p:txBody>
      </p:sp>
      <p:sp>
        <p:nvSpPr>
          <p:cNvPr id="145" name="object 40"/>
          <p:cNvSpPr txBox="1"/>
          <p:nvPr/>
        </p:nvSpPr>
        <p:spPr>
          <a:xfrm>
            <a:off x="3233420" y="5105400"/>
            <a:ext cx="5725160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95"/>
              </a:spcBef>
            </a:pPr>
            <a:r>
              <a:rPr sz="1600" spc="-40" dirty="0">
                <a:latin typeface="Arial" panose="020B0604020202020204"/>
                <a:cs typeface="Arial" panose="020B0604020202020204"/>
              </a:rPr>
              <a:t>Code:</a:t>
            </a:r>
            <a:r>
              <a:rPr lang="en-US" sz="1600" spc="-4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zh-CN" sz="1600" spc="-40" dirty="0">
                <a:latin typeface="Arial" panose="020B0604020202020204"/>
                <a:cs typeface="Arial" panose="020B0604020202020204"/>
              </a:rPr>
              <a:t> https://github.com/gxingyu/SynGR</a:t>
            </a:r>
            <a:endParaRPr lang="en-US" altLang="zh-CN" sz="1600" spc="-4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2083435"/>
            <a:ext cx="12192000" cy="10547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57400" y="3275965"/>
            <a:ext cx="7517765" cy="1665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340" y="1981200"/>
            <a:ext cx="10054590" cy="4145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" y="1524000"/>
            <a:ext cx="11033125" cy="49796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14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47870" y="504153"/>
            <a:ext cx="3096260" cy="1153160"/>
            <a:chOff x="4501896" y="426719"/>
            <a:chExt cx="3096260" cy="1153160"/>
          </a:xfrm>
        </p:grpSpPr>
        <p:sp>
          <p:nvSpPr>
            <p:cNvPr id="14" name="object 14"/>
            <p:cNvSpPr/>
            <p:nvPr/>
          </p:nvSpPr>
          <p:spPr>
            <a:xfrm>
              <a:off x="4832358" y="1112514"/>
              <a:ext cx="2430512" cy="1735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01896" y="426719"/>
              <a:ext cx="3096005" cy="115290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88357" y="593852"/>
            <a:ext cx="2424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0" y="2057400"/>
            <a:ext cx="6480175" cy="2806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1.Existing approaches largely rely on alignment centric fusion and underexplore synergistic information across modalities.</a:t>
            </a:r>
            <a:endParaRPr lang="en-US" altLang="zh-CN" sz="2400"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l" fontAlgn="auto"/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2.The current GR model assigns disproportionately higher attention weights to the textual modality, biasing learning toward text-dominant representations during next-token prediction.</a:t>
            </a:r>
            <a:endParaRPr lang="en-US" altLang="zh-CN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6545" y="1828800"/>
            <a:ext cx="5417185" cy="4282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39055" y="339852"/>
            <a:ext cx="2783840" cy="1153160"/>
            <a:chOff x="4639055" y="339852"/>
            <a:chExt cx="2783840" cy="1153160"/>
          </a:xfrm>
        </p:grpSpPr>
        <p:sp>
          <p:nvSpPr>
            <p:cNvPr id="14" name="object 14"/>
            <p:cNvSpPr/>
            <p:nvPr/>
          </p:nvSpPr>
          <p:spPr>
            <a:xfrm>
              <a:off x="4981671" y="1025647"/>
              <a:ext cx="2078557" cy="1735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639055" y="339852"/>
              <a:ext cx="2783586" cy="115290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975352" y="506424"/>
            <a:ext cx="21139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Overview</a:t>
            </a:r>
            <a:endParaRPr sz="40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045" y="1371600"/>
            <a:ext cx="9542780" cy="5289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9" y="577544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effectLst>
                <a:reflection blurRad="6350" stA="50000" endA="300" endPos="50000" dist="29997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0210800" y="1647825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(1)</a:t>
            </a:r>
            <a:endParaRPr lang="en-US" altLang="zh-CN"/>
          </a:p>
        </p:txBody>
      </p:sp>
      <p:sp>
        <p:nvSpPr>
          <p:cNvPr id="40" name="文本框 39"/>
          <p:cNvSpPr txBox="1"/>
          <p:nvPr/>
        </p:nvSpPr>
        <p:spPr>
          <a:xfrm>
            <a:off x="10210800" y="5514975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(7)</a:t>
            </a:r>
            <a:endParaRPr lang="en-US" altLang="zh-CN"/>
          </a:p>
        </p:txBody>
      </p:sp>
      <p:sp>
        <p:nvSpPr>
          <p:cNvPr id="41" name="文本框 40"/>
          <p:cNvSpPr txBox="1"/>
          <p:nvPr/>
        </p:nvSpPr>
        <p:spPr>
          <a:xfrm>
            <a:off x="10210800" y="47244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(6)</a:t>
            </a:r>
            <a:endParaRPr lang="en-US" altLang="zh-CN"/>
          </a:p>
        </p:txBody>
      </p:sp>
      <p:sp>
        <p:nvSpPr>
          <p:cNvPr id="42" name="文本框 41"/>
          <p:cNvSpPr txBox="1"/>
          <p:nvPr/>
        </p:nvSpPr>
        <p:spPr>
          <a:xfrm>
            <a:off x="10210800" y="411734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(5)</a:t>
            </a:r>
            <a:endParaRPr lang="en-US" altLang="zh-CN"/>
          </a:p>
        </p:txBody>
      </p:sp>
      <p:sp>
        <p:nvSpPr>
          <p:cNvPr id="43" name="文本框 42"/>
          <p:cNvSpPr txBox="1"/>
          <p:nvPr/>
        </p:nvSpPr>
        <p:spPr>
          <a:xfrm>
            <a:off x="10210800" y="35814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(4)</a:t>
            </a:r>
            <a:endParaRPr lang="en-US" altLang="zh-CN"/>
          </a:p>
        </p:txBody>
      </p:sp>
      <p:sp>
        <p:nvSpPr>
          <p:cNvPr id="44" name="文本框 43"/>
          <p:cNvSpPr txBox="1"/>
          <p:nvPr/>
        </p:nvSpPr>
        <p:spPr>
          <a:xfrm>
            <a:off x="10210800" y="28194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(3)</a:t>
            </a:r>
            <a:endParaRPr lang="en-US" altLang="zh-CN"/>
          </a:p>
        </p:txBody>
      </p:sp>
      <p:sp>
        <p:nvSpPr>
          <p:cNvPr id="45" name="文本框 44"/>
          <p:cNvSpPr txBox="1"/>
          <p:nvPr/>
        </p:nvSpPr>
        <p:spPr>
          <a:xfrm>
            <a:off x="10210800" y="22098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(2)</a:t>
            </a:r>
            <a:endParaRPr lang="en-US" altLang="zh-CN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1524000"/>
            <a:ext cx="3957955" cy="4921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2209800"/>
            <a:ext cx="4739640" cy="4800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0" y="2936875"/>
            <a:ext cx="2365375" cy="43942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3200" y="3505200"/>
            <a:ext cx="7177405" cy="56451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9400" y="4069715"/>
            <a:ext cx="6695440" cy="5810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3200" y="4648200"/>
            <a:ext cx="5951855" cy="52895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3200" y="5257800"/>
            <a:ext cx="7154545" cy="10185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9" y="577544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effectLst>
                <a:reflection blurRad="6350" stA="50000" endA="300" endPos="50000" dist="29997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105400" y="16764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(8)</a:t>
            </a:r>
            <a:endParaRPr lang="en-US" altLang="zh-CN"/>
          </a:p>
        </p:txBody>
      </p:sp>
      <p:sp>
        <p:nvSpPr>
          <p:cNvPr id="43" name="文本框 42"/>
          <p:cNvSpPr txBox="1"/>
          <p:nvPr/>
        </p:nvSpPr>
        <p:spPr>
          <a:xfrm>
            <a:off x="5105400" y="558038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(11)</a:t>
            </a:r>
            <a:endParaRPr lang="en-US" altLang="zh-CN"/>
          </a:p>
        </p:txBody>
      </p:sp>
      <p:sp>
        <p:nvSpPr>
          <p:cNvPr id="44" name="文本框 43"/>
          <p:cNvSpPr txBox="1"/>
          <p:nvPr/>
        </p:nvSpPr>
        <p:spPr>
          <a:xfrm>
            <a:off x="5105400" y="42672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(10)</a:t>
            </a:r>
            <a:endParaRPr lang="en-US" altLang="zh-CN"/>
          </a:p>
        </p:txBody>
      </p:sp>
      <p:sp>
        <p:nvSpPr>
          <p:cNvPr id="45" name="文本框 44"/>
          <p:cNvSpPr txBox="1"/>
          <p:nvPr/>
        </p:nvSpPr>
        <p:spPr>
          <a:xfrm>
            <a:off x="5105400" y="295402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(9)</a:t>
            </a:r>
            <a:endParaRPr lang="en-US" altLang="zh-CN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430" y="1244600"/>
            <a:ext cx="3873500" cy="105473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30" y="2655570"/>
            <a:ext cx="3460750" cy="10763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30" y="4112895"/>
            <a:ext cx="4347845" cy="81724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430" y="5334000"/>
            <a:ext cx="4540885" cy="94996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1244600"/>
            <a:ext cx="4860925" cy="12954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1506200" y="18542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(12)</a:t>
            </a:r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11476355" y="30480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(13)</a:t>
            </a:r>
            <a:endParaRPr lang="en-US" altLang="zh-CN"/>
          </a:p>
        </p:txBody>
      </p:sp>
      <p:sp>
        <p:nvSpPr>
          <p:cNvPr id="29" name="文本框 28"/>
          <p:cNvSpPr txBox="1"/>
          <p:nvPr/>
        </p:nvSpPr>
        <p:spPr>
          <a:xfrm>
            <a:off x="11430000" y="58674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(15)</a:t>
            </a:r>
            <a:endParaRPr lang="en-US" altLang="zh-CN"/>
          </a:p>
        </p:txBody>
      </p:sp>
      <p:sp>
        <p:nvSpPr>
          <p:cNvPr id="30" name="文本框 29"/>
          <p:cNvSpPr txBox="1"/>
          <p:nvPr/>
        </p:nvSpPr>
        <p:spPr>
          <a:xfrm>
            <a:off x="11476355" y="4419600"/>
            <a:ext cx="542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(14)</a:t>
            </a:r>
            <a:endParaRPr lang="en-US" altLang="zh-CN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6330" y="2748280"/>
            <a:ext cx="5325745" cy="82423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6330" y="4084320"/>
            <a:ext cx="5270500" cy="86677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05725" y="5667375"/>
            <a:ext cx="3634105" cy="7004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33195"/>
            <a:ext cx="12192000" cy="50584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2514600"/>
            <a:ext cx="8787765" cy="29425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1336040"/>
            <a:ext cx="7660640" cy="53422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35423" y="531876"/>
            <a:ext cx="3117850" cy="1040130"/>
            <a:chOff x="4535423" y="531876"/>
            <a:chExt cx="3117850" cy="1040130"/>
          </a:xfrm>
        </p:grpSpPr>
        <p:sp>
          <p:nvSpPr>
            <p:cNvPr id="14" name="object 14"/>
            <p:cNvSpPr/>
            <p:nvPr/>
          </p:nvSpPr>
          <p:spPr>
            <a:xfrm>
              <a:off x="4829338" y="1150592"/>
              <a:ext cx="2521899" cy="154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35423" y="531876"/>
              <a:ext cx="3117342" cy="10401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9461" y="682497"/>
            <a:ext cx="2514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Experiments</a:t>
            </a:r>
            <a:endParaRPr sz="36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08125"/>
            <a:ext cx="12192000" cy="47561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mIwM2JjMWMwMTlhZTg1ODk3MWZjODVlMzkxYjUyNjk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2657</Words>
  <Application>WPS 演示</Application>
  <PresentationFormat>宽屏</PresentationFormat>
  <Paragraphs>193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Trebuchet MS</vt:lpstr>
      <vt:lpstr>Arial</vt:lpstr>
      <vt:lpstr>Times New Roman</vt:lpstr>
      <vt:lpstr>Noto Sans Mono CJK HK</vt:lpstr>
      <vt:lpstr>FFont-Family</vt:lpstr>
      <vt:lpstr>Times New Roman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ChongqingUniversity  of Technology</vt:lpstr>
      <vt:lpstr>ChongqingUniversity  of Technology</vt:lpstr>
      <vt:lpstr>ChongqingUniversity  of Technology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ChongqingUniversity  of Technology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恋旧</cp:lastModifiedBy>
  <cp:revision>155</cp:revision>
  <dcterms:created xsi:type="dcterms:W3CDTF">2023-09-17T03:47:00Z</dcterms:created>
  <dcterms:modified xsi:type="dcterms:W3CDTF">2026-09-05T05:17:06Z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2023-09-07T16:00:00Z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2023-09-28T16:00:00Z</vt:filetime>
  </property>
  <property fmtid="{D5CDD505-2E9C-101B-9397-08002B2CF9AE}" pid="5" name="ICV">
    <vt:lpwstr>531B575F3758481AAAE0C1838814FC0F_13</vt:lpwstr>
  </property>
  <property fmtid="{D5CDD505-2E9C-101B-9397-08002B2CF9AE}" pid="6" name="KSOProductBuildVer">
    <vt:lpwstr>2052-12.1.0.28043</vt:lpwstr>
  </property>
</Properties>
</file>